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A8CF-5398-4066-8F1A-AD72D7C36C88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928934"/>
            <a:ext cx="7215238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 противодействию коррупции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№ 2 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29600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Государственное профессиональное образовательное учреждение «Косм республиканский агропромышленный техникум» </a:t>
            </a:r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0656" y="2276872"/>
            <a:ext cx="8167391" cy="3600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300" dirty="0" smtClean="0"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  <a:t>ПАМЯТКА</a:t>
            </a:r>
            <a:r>
              <a:rPr lang="ru-RU" sz="4400" dirty="0" smtClean="0">
                <a:solidFill>
                  <a:schemeClr val="bg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работнику </a:t>
            </a:r>
            <a:r>
              <a:rPr lang="ru-RU" sz="2300" dirty="0" smtClean="0">
                <a:solidFill>
                  <a:schemeClr val="tx1"/>
                </a:solidFill>
                <a:cs typeface="Times New Roman" pitchFamily="18" charset="0"/>
              </a:rPr>
              <a:t>ГПОУ «КРАПТ»</a:t>
            </a:r>
            <a:endParaRPr lang="ru-RU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2300" dirty="0" smtClean="0">
                <a:solidFill>
                  <a:schemeClr val="tx1"/>
                </a:solidFill>
                <a:cs typeface="Times New Roman" pitchFamily="18" charset="0"/>
              </a:rPr>
              <a:t>по противодействию коррупции </a:t>
            </a:r>
          </a:p>
          <a:p>
            <a:endParaRPr lang="ru-RU" sz="23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Понятия и определения</a:t>
            </a:r>
          </a:p>
          <a:p>
            <a:endParaRPr lang="ru-RU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cs typeface="Times New Roman" pitchFamily="18" charset="0"/>
              </a:rPr>
              <a:t>С </a:t>
            </a:r>
            <a:r>
              <a:rPr lang="ru-RU" sz="1500" dirty="0" err="1" smtClean="0">
                <a:solidFill>
                  <a:schemeClr val="tx1"/>
                </a:solidFill>
                <a:cs typeface="Times New Roman" pitchFamily="18" charset="0"/>
              </a:rPr>
              <a:t>Выльгорт</a:t>
            </a:r>
            <a:r>
              <a:rPr lang="ru-RU" sz="15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1500" dirty="0" smtClean="0">
                <a:solidFill>
                  <a:schemeClr val="tx1"/>
                </a:solidFill>
                <a:cs typeface="Times New Roman" pitchFamily="18" charset="0"/>
              </a:rPr>
              <a:t>2014г.</a:t>
            </a:r>
            <a:r>
              <a:rPr lang="ru-RU" sz="1500" dirty="0" smtClean="0">
                <a:cs typeface="Times New Roman" pitchFamily="18" charset="0"/>
              </a:rPr>
              <a:t/>
            </a:r>
            <a:br>
              <a:rPr lang="ru-RU" sz="1500" dirty="0" smtClean="0">
                <a:cs typeface="Times New Roman" pitchFamily="18" charset="0"/>
              </a:rPr>
            </a:br>
            <a:endParaRPr lang="ru-RU" sz="1500" dirty="0" smtClean="0">
              <a:cs typeface="Times New Roman" pitchFamily="18" charset="0"/>
            </a:endParaRPr>
          </a:p>
          <a:p>
            <a:endParaRPr lang="ru-RU" sz="23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31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928934"/>
            <a:ext cx="7215238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 противодействию коррупции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№ 2 </a:t>
            </a:r>
            <a:endParaRPr lang="ru-RU" sz="28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1484784"/>
            <a:ext cx="8239399" cy="32403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>
                <a:solidFill>
                  <a:schemeClr val="tx1"/>
                </a:solidFill>
              </a:rPr>
              <a:t>Коррупция</a:t>
            </a:r>
            <a:r>
              <a:rPr lang="ru-RU" sz="2400" dirty="0">
                <a:solidFill>
                  <a:schemeClr val="tx1"/>
                </a:solidFill>
              </a:rPr>
              <a:t> - злоупотребление служебным положением, </a:t>
            </a:r>
            <a:r>
              <a:rPr lang="ru-RU" sz="2400" dirty="0" smtClean="0">
                <a:solidFill>
                  <a:schemeClr val="tx1"/>
                </a:solidFill>
              </a:rPr>
              <a:t>дача взятки</a:t>
            </a:r>
            <a:r>
              <a:rPr lang="ru-RU" sz="2400" dirty="0">
                <a:solidFill>
                  <a:schemeClr val="tx1"/>
                </a:solidFill>
              </a:rPr>
              <a:t>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357166"/>
            <a:ext cx="8229600" cy="695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Понятие  коррупции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39552" y="5013176"/>
            <a:ext cx="8239399" cy="11477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Коррупцией </a:t>
            </a:r>
            <a:r>
              <a:rPr lang="ru-RU" sz="2400" b="1" dirty="0">
                <a:solidFill>
                  <a:schemeClr val="tx1"/>
                </a:solidFill>
              </a:rPr>
              <a:t>также является </a:t>
            </a:r>
            <a:r>
              <a:rPr lang="ru-RU" sz="2400" dirty="0">
                <a:solidFill>
                  <a:schemeClr val="tx1"/>
                </a:solidFill>
              </a:rPr>
              <a:t>совершение перечисленных деяний от имени или в интересах юридического </a:t>
            </a:r>
            <a:r>
              <a:rPr lang="ru-RU" sz="2400" dirty="0" smtClean="0">
                <a:solidFill>
                  <a:schemeClr val="tx1"/>
                </a:solidFill>
              </a:rPr>
              <a:t>лица.</a:t>
            </a:r>
            <a:endParaRPr lang="ru-RU" sz="23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37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Понятие  взятки или  коммерческого подкупа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71547"/>
            <a:ext cx="2808312" cy="357189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dirty="0" smtClean="0"/>
              <a:t>Предмет взятки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8624" y="1649808"/>
            <a:ext cx="128588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деньги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7784" y="1637415"/>
            <a:ext cx="1798856" cy="59427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ценные бумаги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371155"/>
            <a:ext cx="4020255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выгоды или услуги имущественного характера, оказываемые безвозмездно, но подлежащие оплате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1664" y="3900860"/>
            <a:ext cx="1693422" cy="2667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предоставление туристических путевок, ремонт квартиры, строительство дачи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 </a:t>
            </a:r>
            <a:r>
              <a:rPr lang="ru-RU" sz="1200" dirty="0" err="1"/>
              <a:t>т.п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8448" y="3904557"/>
            <a:ext cx="1728192" cy="2667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занижение стоимости передаваемого имущества, приватизируемых объектов, уменьшение арендных платежей, процентных ставок за пользование банковскими ссудами. </a:t>
            </a:r>
          </a:p>
        </p:txBody>
      </p:sp>
      <p:sp>
        <p:nvSpPr>
          <p:cNvPr id="16" name="Овал 15"/>
          <p:cNvSpPr/>
          <p:nvPr/>
        </p:nvSpPr>
        <p:spPr>
          <a:xfrm>
            <a:off x="5357818" y="1000108"/>
            <a:ext cx="3286148" cy="5715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Действие  </a:t>
            </a:r>
            <a:endParaRPr lang="ru-RU" sz="2000" b="1" dirty="0"/>
          </a:p>
        </p:txBody>
      </p:sp>
      <p:sp>
        <p:nvSpPr>
          <p:cNvPr id="21" name="Плюс 20"/>
          <p:cNvSpPr/>
          <p:nvPr/>
        </p:nvSpPr>
        <p:spPr>
          <a:xfrm>
            <a:off x="4446371" y="950484"/>
            <a:ext cx="645792" cy="686931"/>
          </a:xfrm>
          <a:prstGeom prst="math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106522" y="2132857"/>
            <a:ext cx="3790328" cy="14527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Обещание  или предложение  </a:t>
            </a:r>
            <a:r>
              <a:rPr lang="ru-RU" dirty="0" smtClean="0"/>
              <a:t>передать  либо  принять  незаконное  вознаграждение  в случае  получения выгоды или  достижения договоренности 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339476" y="3900860"/>
            <a:ext cx="1557374" cy="26677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Приготовление  к даче взятки  </a:t>
            </a:r>
            <a:br>
              <a:rPr lang="ru-RU" sz="1400" dirty="0" smtClean="0"/>
            </a:br>
            <a:r>
              <a:rPr lang="ru-RU" sz="1400" dirty="0" smtClean="0"/>
              <a:t>или к получению взятки </a:t>
            </a:r>
            <a:endParaRPr lang="ru-RU" sz="1400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1285852" y="1428736"/>
            <a:ext cx="88300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803909" y="1428736"/>
            <a:ext cx="751999" cy="188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Скругленная соединительная линия 67"/>
          <p:cNvCxnSpPr>
            <a:stCxn id="3" idx="2"/>
          </p:cNvCxnSpPr>
          <p:nvPr/>
        </p:nvCxnSpPr>
        <p:spPr>
          <a:xfrm rot="5400000">
            <a:off x="1785397" y="1695063"/>
            <a:ext cx="928694" cy="3960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6" idx="4"/>
            <a:endCxn id="34" idx="0"/>
          </p:cNvCxnSpPr>
          <p:nvPr/>
        </p:nvCxnSpPr>
        <p:spPr>
          <a:xfrm>
            <a:off x="7000892" y="1571612"/>
            <a:ext cx="794" cy="561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>
            <a:off x="2405664" y="3585601"/>
            <a:ext cx="654168" cy="23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 flipH="1">
            <a:off x="1784508" y="3585601"/>
            <a:ext cx="621156" cy="23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935702" y="3900860"/>
            <a:ext cx="1652521" cy="2671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Если  обещание  или </a:t>
            </a:r>
            <a:r>
              <a:rPr lang="ru-RU" sz="1300" dirty="0" smtClean="0"/>
              <a:t>предложение</a:t>
            </a:r>
            <a:r>
              <a:rPr lang="ru-RU" sz="1400" dirty="0" smtClean="0"/>
              <a:t> не совершены</a:t>
            </a:r>
            <a:endParaRPr lang="ru-RU" sz="1400" dirty="0"/>
          </a:p>
        </p:txBody>
      </p:sp>
      <p:cxnSp>
        <p:nvCxnSpPr>
          <p:cNvPr id="5" name="Прямая со стрелкой 4"/>
          <p:cNvCxnSpPr>
            <a:stCxn id="36" idx="3"/>
            <a:endCxn id="60" idx="1"/>
          </p:cNvCxnSpPr>
          <p:nvPr/>
        </p:nvCxnSpPr>
        <p:spPr>
          <a:xfrm flipV="1">
            <a:off x="6588223" y="5234718"/>
            <a:ext cx="751253" cy="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510" y="260648"/>
            <a:ext cx="8229600" cy="939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Понятие незаконного вознаграждения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от </a:t>
            </a:r>
            <a:r>
              <a:rPr lang="ru-RU" sz="2800" b="1" dirty="0">
                <a:solidFill>
                  <a:schemeClr val="bg1"/>
                </a:solidFill>
              </a:rPr>
              <a:t>имени юридического лица</a:t>
            </a:r>
          </a:p>
        </p:txBody>
      </p:sp>
      <p:sp>
        <p:nvSpPr>
          <p:cNvPr id="5" name="Овал 4"/>
          <p:cNvSpPr/>
          <p:nvPr/>
        </p:nvSpPr>
        <p:spPr>
          <a:xfrm>
            <a:off x="1285852" y="1636103"/>
            <a:ext cx="698663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Юридическое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лицо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85852" y="3000372"/>
            <a:ext cx="7000924" cy="50006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Должностному лицу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1428728" y="2285992"/>
            <a:ext cx="1557342" cy="63895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Передает </a:t>
            </a:r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3536149" y="2285992"/>
            <a:ext cx="2200284" cy="71438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Предлагает  </a:t>
            </a:r>
            <a:endParaRPr lang="ru-RU" dirty="0"/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6000760" y="2285992"/>
            <a:ext cx="1914532" cy="71438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Обещает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81525" y="3646575"/>
            <a:ext cx="1559403" cy="10617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Деньги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348533" y="3700755"/>
            <a:ext cx="1428760" cy="9533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Ценные бумаги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3993349" y="3646575"/>
            <a:ext cx="1285884" cy="9286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Услуги  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440633" y="3646575"/>
            <a:ext cx="1492218" cy="10075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Имущественные  права</a:t>
            </a:r>
            <a:endParaRPr lang="ru-RU" sz="1600" dirty="0"/>
          </a:p>
        </p:txBody>
      </p:sp>
      <p:sp>
        <p:nvSpPr>
          <p:cNvPr id="22" name="Овал 21"/>
          <p:cNvSpPr/>
          <p:nvPr/>
        </p:nvSpPr>
        <p:spPr>
          <a:xfrm>
            <a:off x="7129474" y="3636747"/>
            <a:ext cx="1571636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50" dirty="0" smtClean="0"/>
              <a:t>Иное </a:t>
            </a:r>
            <a:r>
              <a:rPr lang="ru-RU" sz="1500" dirty="0" smtClean="0"/>
              <a:t>имущество </a:t>
            </a:r>
            <a:endParaRPr lang="ru-RU" sz="1500" dirty="0"/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1000100" y="4857760"/>
            <a:ext cx="7272382" cy="785818"/>
          </a:xfrm>
          <a:prstGeom prst="down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 совершение действия (бездействия ), связанного с занимаемым  </a:t>
            </a:r>
            <a:r>
              <a:rPr lang="ru-RU" smtClean="0"/>
              <a:t>служебным поведением  </a:t>
            </a:r>
            <a:r>
              <a:rPr lang="ru-RU" dirty="0" smtClean="0"/>
              <a:t>в интересах 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1000100" y="5786454"/>
            <a:ext cx="750099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Юридического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лица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5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Понятие покушения </a:t>
            </a:r>
            <a:r>
              <a:rPr lang="ru-RU" sz="3100" b="1" dirty="0">
                <a:solidFill>
                  <a:schemeClr val="bg1"/>
                </a:solidFill>
              </a:rPr>
              <a:t>на получение </a:t>
            </a:r>
            <a:r>
              <a:rPr lang="ru-RU" sz="3100" b="1" dirty="0" smtClean="0">
                <a:solidFill>
                  <a:schemeClr val="bg1"/>
                </a:solidFill>
              </a:rPr>
              <a:t>взятки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/>
              <a:t>    </a:t>
            </a:r>
          </a:p>
          <a:p>
            <a:pPr marL="0" indent="0" algn="just">
              <a:buNone/>
            </a:pPr>
            <a:r>
              <a:rPr lang="ru-RU" sz="2600" dirty="0" smtClean="0"/>
              <a:t>    Если </a:t>
            </a:r>
            <a:r>
              <a:rPr lang="ru-RU" sz="2600" dirty="0"/>
              <a:t>условленная передача ценностей не состоялась по обстоятельствам, не зависящим от воли лиц, действия которых были непосредственно направлены на их передачу или получение, содеянное </a:t>
            </a:r>
            <a:r>
              <a:rPr lang="ru-RU" sz="2600" dirty="0" smtClean="0"/>
              <a:t>определяется </a:t>
            </a:r>
            <a:br>
              <a:rPr lang="ru-RU" sz="2600" dirty="0" smtClean="0"/>
            </a:br>
            <a:r>
              <a:rPr lang="ru-RU" sz="2600" b="1" dirty="0" smtClean="0"/>
              <a:t>как </a:t>
            </a:r>
            <a:r>
              <a:rPr lang="ru-RU" sz="2600" b="1" dirty="0"/>
              <a:t>покушение на дачу либо получение взятки,</a:t>
            </a:r>
            <a:r>
              <a:rPr lang="ru-RU" sz="2600" dirty="0"/>
              <a:t> на посредничество во взяточничестве или коммерческий </a:t>
            </a:r>
            <a:r>
              <a:rPr lang="ru-RU" sz="2600" dirty="0" smtClean="0"/>
              <a:t>подкуп (</a:t>
            </a:r>
            <a:r>
              <a:rPr lang="ru-RU" sz="2600" dirty="0"/>
              <a:t>пункт 12 </a:t>
            </a:r>
            <a:r>
              <a:rPr lang="ru-RU" sz="2600" dirty="0" smtClean="0"/>
              <a:t>Постановления </a:t>
            </a:r>
            <a:r>
              <a:rPr lang="ru-RU" sz="2600" dirty="0"/>
              <a:t>Пленума Верховного Суда </a:t>
            </a:r>
            <a:r>
              <a:rPr lang="ru-RU" sz="2600" dirty="0" smtClean="0"/>
              <a:t>Российской Федерации </a:t>
            </a:r>
            <a:r>
              <a:rPr lang="ru-RU" sz="2600" dirty="0"/>
              <a:t>от 09.07.2013 N </a:t>
            </a:r>
            <a:r>
              <a:rPr lang="ru-RU" sz="2600" dirty="0" smtClean="0"/>
              <a:t>24).</a:t>
            </a:r>
            <a:endParaRPr lang="ru-RU" sz="2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69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Участие </a:t>
            </a:r>
            <a:r>
              <a:rPr lang="ru-RU" sz="3100" b="1" dirty="0">
                <a:solidFill>
                  <a:schemeClr val="bg1"/>
                </a:solidFill>
              </a:rPr>
              <a:t>родственников в получении взятки.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77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 </a:t>
            </a:r>
          </a:p>
          <a:p>
            <a:pPr marL="0" indent="0" algn="just">
              <a:buNone/>
            </a:pPr>
            <a:r>
              <a:rPr lang="ru-RU" sz="2600" dirty="0" smtClean="0"/>
              <a:t>  Если </a:t>
            </a:r>
            <a:r>
              <a:rPr lang="ru-RU" sz="2600" dirty="0"/>
              <a:t>имущественные выгоды в виде денег, иных ценностей, оказания материальных услуг </a:t>
            </a:r>
            <a:r>
              <a:rPr lang="ru-RU" sz="2600" b="1" dirty="0"/>
              <a:t>предоставлены родным и близким должностного лица с его согласия либо если он не возражал против этого </a:t>
            </a:r>
            <a:r>
              <a:rPr lang="ru-RU" sz="2600" dirty="0"/>
              <a:t>и использовал свои служебные полномочия в пользу взяткодателя, действия должностного лица </a:t>
            </a:r>
            <a:r>
              <a:rPr lang="ru-RU" sz="2600" dirty="0" smtClean="0"/>
              <a:t>квалифицируются как </a:t>
            </a:r>
            <a:r>
              <a:rPr lang="ru-RU" sz="2600" dirty="0"/>
              <a:t>получение взятки.</a:t>
            </a:r>
          </a:p>
          <a:p>
            <a:pPr algn="just"/>
            <a:endParaRPr lang="ru-RU" sz="2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Понятие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>
                <a:solidFill>
                  <a:schemeClr val="bg1"/>
                </a:solidFill>
              </a:rPr>
              <a:t>вымогательства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chemeClr val="bg1"/>
                </a:solidFill>
              </a:rPr>
              <a:t>взятки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1500968"/>
            <a:ext cx="6643734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Должностное лицо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7043" y="2443718"/>
            <a:ext cx="2356263" cy="6972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Требует дать взятку 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000496" y="2443718"/>
            <a:ext cx="4675960" cy="1129298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Заведомо создает условия,  при которых вынуждены передать взятку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00496" y="3700264"/>
            <a:ext cx="4675960" cy="7835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Например, умышленное нарушение  установленных законом сроков на выполнение должностных обязанностей</a:t>
            </a:r>
            <a:endParaRPr lang="ru-RU" sz="1500" dirty="0"/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571472" y="4792382"/>
            <a:ext cx="3856512" cy="1233826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Действует  через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другое  </a:t>
            </a:r>
            <a:r>
              <a:rPr lang="ru-RU" dirty="0">
                <a:solidFill>
                  <a:schemeClr val="tx1"/>
                </a:solidFill>
              </a:rPr>
              <a:t>лицо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4797152"/>
            <a:ext cx="4032447" cy="1229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Квалифицируется как посредничество  во  взяточничестве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7" idx="2"/>
          </p:cNvCxnSpPr>
          <p:nvPr/>
        </p:nvCxnSpPr>
        <p:spPr>
          <a:xfrm flipH="1">
            <a:off x="899592" y="1858158"/>
            <a:ext cx="529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99592" y="1868822"/>
            <a:ext cx="0" cy="2923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059832" y="2206212"/>
            <a:ext cx="288032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96136" y="2215348"/>
            <a:ext cx="288032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Действия работника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Сообщает работодателю о фактах обращения в целях склонения работника к совершению коррупционных правонарушений.</a:t>
            </a:r>
          </a:p>
          <a:p>
            <a:r>
              <a:rPr lang="ru-RU" sz="2400" dirty="0" smtClean="0"/>
              <a:t>Сообщает работодателю о </a:t>
            </a:r>
            <a:r>
              <a:rPr lang="ru-RU" sz="2400" dirty="0"/>
              <a:t>возможности возникновения либо возникшем у работника конфликте </a:t>
            </a:r>
            <a:r>
              <a:rPr lang="ru-RU" sz="2400" dirty="0" smtClean="0"/>
              <a:t>интересов в процессе выполнения должностных обязанностей.</a:t>
            </a:r>
          </a:p>
          <a:p>
            <a:r>
              <a:rPr lang="ru-RU" sz="2400" dirty="0" smtClean="0"/>
              <a:t>Имеет право сообщать работодателю о фактах обращения к иным работникам в связи с исполнением ими должностных обязанностей каких-либо лиц в целях склонения их к совершению коррупционных правонарушений.</a:t>
            </a:r>
          </a:p>
          <a:p>
            <a:r>
              <a:rPr lang="ru-RU" sz="2400" dirty="0" smtClean="0"/>
              <a:t>Активно способствует изобличению  причастных  к совершению  преступления лиц ( взяткодателя, взяткополучателя, посредника, лиц, принявших  или  передавших  предмет  коммерческого  подкупа ) .</a:t>
            </a:r>
            <a:endParaRPr lang="ru-R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403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Понятие  взятки или  коммерческого подкупа</vt:lpstr>
      <vt:lpstr>Понятие незаконного вознаграждения от имени юридического лица</vt:lpstr>
      <vt:lpstr> Понятие покушения на получение взятки </vt:lpstr>
      <vt:lpstr> Участие родственников в получении взятки.  </vt:lpstr>
      <vt:lpstr> Понятие вымогательства взятки </vt:lpstr>
      <vt:lpstr>Действия работника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ЗДРАВООХРАНЕНИЯ   РЕСПУБЛИКИ КОМИ </dc:title>
  <dc:creator>Admin</dc:creator>
  <cp:lastModifiedBy>Кабинет 10А</cp:lastModifiedBy>
  <cp:revision>58</cp:revision>
  <dcterms:created xsi:type="dcterms:W3CDTF">2013-11-10T10:06:46Z</dcterms:created>
  <dcterms:modified xsi:type="dcterms:W3CDTF">2014-12-11T05:14:15Z</dcterms:modified>
</cp:coreProperties>
</file>