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65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03DAC-4AC6-415F-BBA5-C4CFB246EA3F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93223-DB3F-4036-8E9C-F03C743BE6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732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93223-DB3F-4036-8E9C-F03C743BE6A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749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93223-DB3F-4036-8E9C-F03C743BE6A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954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102-7040-49F8-873E-ECFA7A46AAE9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65954-A3B2-4C74-980D-4FE75514B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637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102-7040-49F8-873E-ECFA7A46AAE9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65954-A3B2-4C74-980D-4FE75514B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782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102-7040-49F8-873E-ECFA7A46AAE9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65954-A3B2-4C74-980D-4FE75514B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727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102-7040-49F8-873E-ECFA7A46AAE9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65954-A3B2-4C74-980D-4FE75514B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113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102-7040-49F8-873E-ECFA7A46AAE9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65954-A3B2-4C74-980D-4FE75514B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3808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102-7040-49F8-873E-ECFA7A46AAE9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65954-A3B2-4C74-980D-4FE75514B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856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102-7040-49F8-873E-ECFA7A46AAE9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65954-A3B2-4C74-980D-4FE75514B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889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102-7040-49F8-873E-ECFA7A46AAE9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65954-A3B2-4C74-980D-4FE75514B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996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102-7040-49F8-873E-ECFA7A46AAE9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65954-A3B2-4C74-980D-4FE75514B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177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102-7040-49F8-873E-ECFA7A46AAE9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65954-A3B2-4C74-980D-4FE75514B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409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102-7040-49F8-873E-ECFA7A46AAE9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65954-A3B2-4C74-980D-4FE75514B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757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DF102-7040-49F8-873E-ECFA7A46AAE9}" type="datetimeFigureOut">
              <a:rPr lang="ru-RU" smtClean="0"/>
              <a:pPr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65954-A3B2-4C74-980D-4FE75514B5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98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36815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Государственное профессиональное образовательное учреждение «Коми республиканский агропромышленный техникум»</a:t>
            </a:r>
            <a:r>
              <a:rPr lang="ru-RU" sz="2400" b="1" dirty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ru-RU" sz="2400" b="1" dirty="0">
                <a:solidFill>
                  <a:schemeClr val="tx1"/>
                </a:solidFill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2399" y="2564904"/>
            <a:ext cx="8229600" cy="3600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ru-RU" sz="2300" dirty="0" smtClean="0">
              <a:cs typeface="Times New Roman" pitchFamily="18" charset="0"/>
            </a:endParaRPr>
          </a:p>
          <a:p>
            <a:pPr algn="ctr">
              <a:buNone/>
            </a:pPr>
            <a:endParaRPr lang="ru-RU" sz="4400" b="1" dirty="0" smtClean="0">
              <a:solidFill>
                <a:schemeClr val="tx1"/>
              </a:solidFill>
              <a:effectLst>
                <a:glow rad="12700">
                  <a:schemeClr val="accent1">
                    <a:alpha val="40000"/>
                  </a:schemeClr>
                </a:glow>
              </a:effectLst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dirty="0" smtClean="0">
                <a:solidFill>
                  <a:schemeClr val="tx1"/>
                </a:solidFill>
                <a:effectLst>
                  <a:glow rad="12700">
                    <a:schemeClr val="accent1">
                      <a:alpha val="40000"/>
                    </a:schemeClr>
                  </a:glow>
                </a:effectLst>
                <a:cs typeface="Times New Roman" pitchFamily="18" charset="0"/>
              </a:rPr>
              <a:t>ПАМЯТКА</a:t>
            </a:r>
            <a:r>
              <a:rPr lang="ru-RU" sz="4400" dirty="0">
                <a:solidFill>
                  <a:schemeClr val="bg1"/>
                </a:solidFill>
                <a:effectLst>
                  <a:glow rad="12700">
                    <a:schemeClr val="accent1">
                      <a:alpha val="40000"/>
                    </a:schemeClr>
                  </a:glow>
                </a:effectLst>
                <a:cs typeface="Times New Roman" pitchFamily="18" charset="0"/>
              </a:rPr>
              <a:t/>
            </a:r>
            <a:br>
              <a:rPr lang="ru-RU" sz="4400" dirty="0">
                <a:solidFill>
                  <a:schemeClr val="bg1"/>
                </a:solidFill>
                <a:effectLst>
                  <a:glow rad="12700">
                    <a:schemeClr val="accent1">
                      <a:alpha val="40000"/>
                    </a:schemeClr>
                  </a:glow>
                </a:effectLst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</a:rPr>
              <a:t>работнику</a:t>
            </a:r>
            <a:r>
              <a:rPr lang="ru-RU" sz="2800" dirty="0" smtClean="0">
                <a:cs typeface="Times New Roman" pitchFamily="18" charset="0"/>
              </a:rPr>
              <a:t> </a:t>
            </a:r>
            <a:r>
              <a:rPr lang="ru-RU" sz="2800" dirty="0" smtClean="0">
                <a:cs typeface="Times New Roman" pitchFamily="18" charset="0"/>
              </a:rPr>
              <a:t>ГПОУ «КРАПТ» </a:t>
            </a:r>
            <a:endParaRPr lang="ru-RU" sz="2800" dirty="0" smtClean="0"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dirty="0" smtClean="0">
                <a:cs typeface="Times New Roman" pitchFamily="18" charset="0"/>
              </a:rPr>
              <a:t>по противодействию коррупции</a:t>
            </a:r>
            <a:endParaRPr lang="ru-RU" sz="2800" dirty="0">
              <a:cs typeface="Times New Roman" pitchFamily="18" charset="0"/>
            </a:endParaRPr>
          </a:p>
          <a:p>
            <a:pPr algn="ctr">
              <a:buNone/>
            </a:pPr>
            <a:endParaRPr lang="ru-RU" sz="24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ctr">
              <a:buNone/>
            </a:pPr>
            <a:r>
              <a:rPr lang="ru-RU" sz="2900" b="1" dirty="0" smtClean="0">
                <a:solidFill>
                  <a:schemeClr val="tx1"/>
                </a:solidFill>
                <a:cs typeface="Times New Roman" pitchFamily="18" charset="0"/>
              </a:rPr>
              <a:t>Уголовная и административная ответственность </a:t>
            </a:r>
            <a:br>
              <a:rPr lang="ru-RU" sz="2900" b="1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ru-RU" sz="2900" b="1" dirty="0" smtClean="0">
                <a:solidFill>
                  <a:schemeClr val="tx1"/>
                </a:solidFill>
                <a:cs typeface="Times New Roman" pitchFamily="18" charset="0"/>
              </a:rPr>
              <a:t>за коррупционные правонарушения</a:t>
            </a:r>
            <a:endParaRPr lang="ru-RU" sz="2900" b="1" dirty="0">
              <a:cs typeface="Times New Roman" pitchFamily="18" charset="0"/>
            </a:endParaRPr>
          </a:p>
          <a:p>
            <a:pPr algn="ctr">
              <a:buNone/>
            </a:pPr>
            <a:endParaRPr lang="ru-RU" sz="2300" dirty="0" smtClean="0">
              <a:cs typeface="Times New Roman" pitchFamily="18" charset="0"/>
            </a:endParaRPr>
          </a:p>
          <a:p>
            <a:pPr algn="ctr">
              <a:buNone/>
            </a:pPr>
            <a:endParaRPr lang="ru-RU" sz="2300" dirty="0">
              <a:cs typeface="Times New Roman" pitchFamily="18" charset="0"/>
            </a:endParaRPr>
          </a:p>
          <a:p>
            <a:pPr algn="ctr">
              <a:buNone/>
            </a:pPr>
            <a:r>
              <a:rPr lang="ru-RU" sz="2300" dirty="0" smtClean="0">
                <a:cs typeface="Times New Roman" pitchFamily="18" charset="0"/>
              </a:rPr>
              <a:t>с. </a:t>
            </a:r>
            <a:r>
              <a:rPr lang="ru-RU" sz="2300" dirty="0" err="1" smtClean="0">
                <a:cs typeface="Times New Roman" pitchFamily="18" charset="0"/>
              </a:rPr>
              <a:t>Выльгорт</a:t>
            </a:r>
            <a:r>
              <a:rPr lang="ru-RU" sz="2300" dirty="0" smtClean="0">
                <a:cs typeface="Times New Roman" pitchFamily="18" charset="0"/>
              </a:rPr>
              <a:t>, </a:t>
            </a:r>
            <a:r>
              <a:rPr lang="ru-RU" sz="2300" dirty="0" smtClean="0">
                <a:cs typeface="Times New Roman" pitchFamily="18" charset="0"/>
              </a:rPr>
              <a:t>2014г.</a:t>
            </a:r>
            <a:br>
              <a:rPr lang="ru-RU" sz="2300" dirty="0" smtClean="0">
                <a:cs typeface="Times New Roman" pitchFamily="18" charset="0"/>
              </a:rPr>
            </a:br>
            <a:endParaRPr lang="ru-RU" sz="2300" dirty="0" smtClean="0">
              <a:cs typeface="Times New Roman" pitchFamily="18" charset="0"/>
            </a:endParaRPr>
          </a:p>
          <a:p>
            <a:pPr algn="ctr">
              <a:buNone/>
            </a:pPr>
            <a:endParaRPr lang="ru-RU" sz="2300" dirty="0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4271" y="620688"/>
            <a:ext cx="8286808" cy="1285884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2000" b="1" dirty="0" smtClean="0">
                <a:solidFill>
                  <a:schemeClr val="bg1"/>
                </a:solidFill>
              </a:rPr>
              <a:t>Международные документы и действующее законодательство Российской Федерации в области противодействия коррупции, криминализации обещания дачи взятки или получения взятки, 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предложения дачи взятки или получения взятки</a:t>
            </a:r>
            <a:r>
              <a:rPr lang="ru-RU" sz="1800" dirty="0">
                <a:solidFill>
                  <a:srgbClr val="FF0000"/>
                </a:solidFill>
              </a:rPr>
              <a:t/>
            </a:r>
            <a:br>
              <a:rPr lang="ru-RU" sz="1800" dirty="0">
                <a:solidFill>
                  <a:srgbClr val="FF0000"/>
                </a:solidFill>
              </a:rPr>
            </a:b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3786190"/>
            <a:ext cx="8104984" cy="1000132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sz="2100" dirty="0" smtClean="0">
                <a:solidFill>
                  <a:schemeClr val="tx1"/>
                </a:solidFill>
              </a:rPr>
              <a:t>В связи с совершенствованием государственного управления в области противодействия коррупции </a:t>
            </a:r>
          </a:p>
          <a:p>
            <a:r>
              <a:rPr lang="ru-RU" sz="2100" b="1" dirty="0" smtClean="0">
                <a:solidFill>
                  <a:schemeClr val="tx1"/>
                </a:solidFill>
              </a:rPr>
              <a:t>Внесены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100" b="1" dirty="0" smtClean="0">
                <a:solidFill>
                  <a:schemeClr val="tx1"/>
                </a:solidFill>
              </a:rPr>
              <a:t>изменения </a:t>
            </a:r>
            <a:r>
              <a:rPr lang="ru-RU" sz="1900" b="1" dirty="0" smtClean="0">
                <a:solidFill>
                  <a:schemeClr val="tx1"/>
                </a:solidFill>
              </a:rPr>
              <a:t>:</a:t>
            </a:r>
            <a:endParaRPr lang="ru-RU" sz="1900" b="1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34" y="2143116"/>
            <a:ext cx="8176422" cy="135732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Ратификация Конвенции Организации </a:t>
            </a:r>
            <a:r>
              <a:rPr lang="ru-RU" dirty="0"/>
              <a:t>Объединенных </a:t>
            </a:r>
            <a:r>
              <a:rPr lang="ru-RU" dirty="0" smtClean="0"/>
              <a:t>Наций показывает, что  меры уголовной ответственности применяются не только за получение и дачу взятки, но и за обещание и предложение взятки, за вымогательство, а также за просьбу о даче взятки и согласие ее принять. 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3" y="5143512"/>
            <a:ext cx="2555524" cy="11578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Уголовный кодекс Российской Федерации 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940152" y="5143512"/>
            <a:ext cx="2736304" cy="11578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Кодекс Российской Федерации об административных правонарушениях </a:t>
            </a:r>
            <a:endParaRPr lang="ru-RU" dirty="0"/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2915816" y="5118364"/>
            <a:ext cx="3156382" cy="1182976"/>
          </a:xfrm>
          <a:prstGeom prst="left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Федеральный </a:t>
            </a:r>
            <a:r>
              <a:rPr lang="ru-RU" sz="1200" b="1" dirty="0"/>
              <a:t>закон от 04.05.2011 N 97-ФЗ 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2555776" y="4786322"/>
            <a:ext cx="499781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072198" y="4786322"/>
            <a:ext cx="444018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0558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856" y="260648"/>
            <a:ext cx="8229600" cy="100811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Уголовный кодекс РФ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2890664" cy="78581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Преступления о взяточничестве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9817" y="2606226"/>
            <a:ext cx="2880320" cy="9656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Статья 290. </a:t>
            </a:r>
            <a:br>
              <a:rPr lang="ru-RU" dirty="0" smtClean="0"/>
            </a:br>
            <a:r>
              <a:rPr lang="ru-RU" dirty="0" smtClean="0"/>
              <a:t>Получение взятки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9817" y="3857628"/>
            <a:ext cx="2880320" cy="8572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Статья 291. </a:t>
            </a:r>
            <a:br>
              <a:rPr lang="ru-RU" dirty="0" smtClean="0"/>
            </a:br>
            <a:r>
              <a:rPr lang="ru-RU" dirty="0" smtClean="0"/>
              <a:t>Дача взятки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9817" y="5117483"/>
            <a:ext cx="2880320" cy="8572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Статья 291.1.</a:t>
            </a:r>
          </a:p>
          <a:p>
            <a:pPr algn="ctr"/>
            <a:r>
              <a:rPr lang="ru-RU" dirty="0" smtClean="0"/>
              <a:t>Посредничество во взятке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6248" y="1643050"/>
            <a:ext cx="4390208" cy="78581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Иные преступления, в т.ч. коррупционные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6248" y="2643182"/>
            <a:ext cx="4390208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Статья 159. Мошенничество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286248" y="3214686"/>
            <a:ext cx="4390208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Статья 160. </a:t>
            </a:r>
            <a:r>
              <a:rPr lang="ru-RU" dirty="0"/>
              <a:t>Присвоение или растрата</a:t>
            </a:r>
          </a:p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286248" y="3857628"/>
            <a:ext cx="439020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Статья 204. </a:t>
            </a:r>
            <a:r>
              <a:rPr lang="ru-RU" dirty="0"/>
              <a:t>Коммерческий подкуп</a:t>
            </a:r>
          </a:p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286248" y="4407093"/>
            <a:ext cx="4390208" cy="3480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Статья 292. </a:t>
            </a:r>
            <a:r>
              <a:rPr lang="ru-RU" dirty="0"/>
              <a:t>Служебный подлог</a:t>
            </a:r>
          </a:p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286248" y="5117483"/>
            <a:ext cx="4390208" cy="857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Статья 304. </a:t>
            </a:r>
            <a:r>
              <a:rPr lang="ru-RU" dirty="0"/>
              <a:t>Провокация взятки либо коммерческого подкупа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743" y="260648"/>
            <a:ext cx="8229600" cy="1080120"/>
          </a:xfr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Статья 290 УК РФ  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ответственность за получение  взятки 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2686040" cy="235745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1400" b="1" dirty="0" smtClean="0">
                <a:cs typeface="Times New Roman" pitchFamily="18" charset="0"/>
              </a:rPr>
              <a:t>1</a:t>
            </a:r>
            <a:r>
              <a:rPr lang="ru-RU" sz="1600" b="1" dirty="0" smtClean="0">
                <a:cs typeface="Times New Roman" pitchFamily="18" charset="0"/>
              </a:rPr>
              <a:t>.    За совершение  должностным лицом входящим  в его  служебные полномочия  действий (бездействий) в пользу взяткодателя  или  представляемых им лиц.</a:t>
            </a:r>
            <a:endParaRPr lang="ru-RU" sz="1600" b="1" dirty="0"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51920" y="1643050"/>
            <a:ext cx="4792046" cy="22900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cs typeface="Times New Roman" pitchFamily="18" charset="0"/>
              </a:rPr>
              <a:t>Выражается, например, в сокращении  установленных  законом  сроков  рассмотрения  обращения взяткодателя, ускорении  принятия  должностным лицом  соответствующего решения, выборе  наиболее  благоприятного  для  взяткодателя или представляемых им лиц, решения в пределах  своей компетенции   </a:t>
            </a:r>
            <a:endParaRPr lang="ru-RU" sz="1600" dirty="0">
              <a:cs typeface="Times New Roman" pitchFamily="18" charset="0"/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3214678" y="2214554"/>
            <a:ext cx="484632" cy="484632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0034" y="4143380"/>
            <a:ext cx="2643206" cy="19288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 smtClean="0">
                <a:cs typeface="Times New Roman" pitchFamily="18" charset="0"/>
              </a:rPr>
              <a:t>2. За способствование   </a:t>
            </a:r>
          </a:p>
          <a:p>
            <a:r>
              <a:rPr lang="ru-RU" sz="1600" b="1" dirty="0" smtClean="0">
                <a:cs typeface="Times New Roman" pitchFamily="18" charset="0"/>
              </a:rPr>
              <a:t>должностным лицом  в силу своего  должностного  положения  совершению  указанных действий (бездействий)</a:t>
            </a:r>
            <a:r>
              <a:rPr lang="ru-RU" sz="1600" b="1" dirty="0" smtClean="0"/>
              <a:t> </a:t>
            </a:r>
            <a:r>
              <a:rPr lang="ru-RU" sz="1600" b="1" dirty="0" smtClean="0">
                <a:cs typeface="Times New Roman" pitchFamily="18" charset="0"/>
              </a:rPr>
              <a:t>в пользу взяткодателя </a:t>
            </a:r>
            <a:endParaRPr lang="ru-RU" sz="16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851920" y="4143380"/>
            <a:ext cx="4792046" cy="19288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cs typeface="Times New Roman" pitchFamily="18" charset="0"/>
              </a:rPr>
              <a:t>Выражается  в использовании  взяткодателем  авторитета  и  иных  возможностей  занимаемой должности  для  оказания воздействия  на  других  должностных   лиц в целях  совершения  ими  указанных  действий (бездействий) по службе.  Совершение действий (бездействий) путем  уговоров, обещаний, принуждения и т.д. </a:t>
            </a:r>
            <a:endParaRPr lang="ru-RU" sz="1600" dirty="0">
              <a:cs typeface="Times New Roman" pitchFamily="18" charset="0"/>
            </a:endParaRPr>
          </a:p>
        </p:txBody>
      </p:sp>
      <p:sp>
        <p:nvSpPr>
          <p:cNvPr id="14" name="Нашивка 13"/>
          <p:cNvSpPr/>
          <p:nvPr/>
        </p:nvSpPr>
        <p:spPr>
          <a:xfrm>
            <a:off x="3214678" y="4714884"/>
            <a:ext cx="484632" cy="484632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dirty="0" smtClean="0"/>
              <a:t>Статья 290 УК РФ  </a:t>
            </a:r>
            <a:br>
              <a:rPr lang="ru-RU" sz="2800" dirty="0" smtClean="0"/>
            </a:br>
            <a:r>
              <a:rPr lang="ru-RU" sz="2800" dirty="0" smtClean="0"/>
              <a:t>ответственность за получение  взятки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85926"/>
            <a:ext cx="1891584" cy="28575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dirty="0" smtClean="0">
                <a:cs typeface="Times New Roman" pitchFamily="18" charset="0"/>
              </a:rPr>
              <a:t>3. За общее покровительство     или попустительство</a:t>
            </a:r>
          </a:p>
          <a:p>
            <a:pPr>
              <a:buNone/>
            </a:pPr>
            <a:r>
              <a:rPr lang="ru-RU" sz="1600" b="1" dirty="0" smtClean="0">
                <a:cs typeface="Times New Roman" pitchFamily="18" charset="0"/>
              </a:rPr>
              <a:t>по службе </a:t>
            </a:r>
            <a:endParaRPr lang="ru-RU" sz="1600" b="1" dirty="0"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59832" y="1785926"/>
            <a:ext cx="5616624" cy="15001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cs typeface="Times New Roman" pitchFamily="18" charset="0"/>
              </a:rPr>
              <a:t>Общее  покровительство  по службе может  проявляться , в частности, в  необоснованном  назначении  подчиненного, в т.ч.   в  нарушение  установленного порядка, на более высокую должность, во  включении его  в  списки  лиц, представляемых  к  поощрительным выплатам </a:t>
            </a:r>
            <a:endParaRPr lang="ru-RU" sz="1600" dirty="0">
              <a:cs typeface="Times New Roman" pitchFamily="18" charset="0"/>
            </a:endParaRPr>
          </a:p>
        </p:txBody>
      </p:sp>
      <p:sp>
        <p:nvSpPr>
          <p:cNvPr id="5" name="Нашивка 4"/>
          <p:cNvSpPr/>
          <p:nvPr/>
        </p:nvSpPr>
        <p:spPr>
          <a:xfrm>
            <a:off x="2459844" y="2111169"/>
            <a:ext cx="484632" cy="484632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59832" y="3571876"/>
            <a:ext cx="5616624" cy="10715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cs typeface="Times New Roman" pitchFamily="18" charset="0"/>
              </a:rPr>
              <a:t>Относится, например , согласие  должностного лица контролирующего  органа  не  применять  входящие   в его  полномочия  меры  ответственности  в случае  выявления  совершенного взяткодателем  нарушения. </a:t>
            </a:r>
            <a:endParaRPr lang="ru-RU" sz="1600" dirty="0">
              <a:cs typeface="Times New Roman" pitchFamily="18" charset="0"/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2459844" y="3865345"/>
            <a:ext cx="484632" cy="484632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5373216"/>
            <a:ext cx="8208912" cy="11276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Могут быть совершены  должностным лицом  в пользу  как  подчиненных , так и  иных  лиц, на  которых  распространяются  его  надзорные , контрольные  или  иные  функции представителя  власти , а также  его  организационно- распорядительные функции</a:t>
            </a:r>
            <a:endParaRPr lang="ru-RU" sz="1600" dirty="0"/>
          </a:p>
        </p:txBody>
      </p:sp>
      <p:sp>
        <p:nvSpPr>
          <p:cNvPr id="11" name="Выгнутая вверх стрелка 10"/>
          <p:cNvSpPr/>
          <p:nvPr/>
        </p:nvSpPr>
        <p:spPr>
          <a:xfrm>
            <a:off x="1403212" y="4707727"/>
            <a:ext cx="1052760" cy="658332"/>
          </a:xfrm>
          <a:prstGeom prst="curved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856" y="466408"/>
            <a:ext cx="8229600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dirty="0" smtClean="0"/>
              <a:t>Статья 290 УК РФ  </a:t>
            </a:r>
            <a:br>
              <a:rPr lang="ru-RU" sz="2800" dirty="0" smtClean="0"/>
            </a:br>
            <a:r>
              <a:rPr lang="ru-RU" sz="2800" dirty="0" smtClean="0"/>
              <a:t>ответственность за получение  взятки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1911156" cy="40005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b="1" dirty="0" smtClean="0"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smtClean="0">
                <a:cs typeface="Times New Roman" pitchFamily="18" charset="0"/>
              </a:rPr>
              <a:t>4.    За совершение должностным лицом  незаконных действий (бездействий) </a:t>
            </a:r>
            <a:endParaRPr lang="ru-RU" sz="1600" b="1" dirty="0"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59832" y="2060848"/>
            <a:ext cx="5616624" cy="40005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 smtClean="0"/>
              <a:t>Понимается  действие (бездействие) которые</a:t>
            </a:r>
            <a:r>
              <a:rPr lang="ru-RU" sz="1600" dirty="0" smtClean="0"/>
              <a:t>: </a:t>
            </a:r>
          </a:p>
          <a:p>
            <a:pPr algn="just"/>
            <a:r>
              <a:rPr lang="ru-RU" sz="1600" dirty="0" smtClean="0"/>
              <a:t>- совершены  должностным лицом с использованием служебных  полномочий, однако в отсутствии  предусмотренных законом  оснований или  условий для  их реализации;</a:t>
            </a:r>
          </a:p>
          <a:p>
            <a:pPr algn="just"/>
            <a:r>
              <a:rPr lang="ru-RU" sz="1600" dirty="0" smtClean="0"/>
              <a:t>-  относятся  к полномочиям  другого должностного  лица;</a:t>
            </a:r>
          </a:p>
          <a:p>
            <a:pPr algn="just">
              <a:buFontTx/>
              <a:buChar char="-"/>
            </a:pPr>
            <a:r>
              <a:rPr lang="ru-RU" sz="1600" dirty="0" smtClean="0"/>
              <a:t> совершаются  должностным лицом  единолично, однако  могли  быть  осуществлены    только  коллегиально  либо  по согласованию  с другим должностным лицом  или  органом;</a:t>
            </a:r>
          </a:p>
          <a:p>
            <a:pPr algn="just">
              <a:buFontTx/>
              <a:buChar char="-"/>
            </a:pPr>
            <a:r>
              <a:rPr lang="ru-RU" sz="1600" dirty="0" smtClean="0"/>
              <a:t> состоят  в  неисполнении  служебных  обязанностей;</a:t>
            </a:r>
          </a:p>
          <a:p>
            <a:pPr algn="just">
              <a:buFontTx/>
              <a:buChar char="-"/>
            </a:pPr>
            <a:r>
              <a:rPr lang="ru-RU" sz="1600" dirty="0"/>
              <a:t> </a:t>
            </a:r>
            <a:r>
              <a:rPr lang="ru-RU" sz="1600" dirty="0" smtClean="0"/>
              <a:t>никто и ни при каких обстоятельствах  не вправе  совершать.</a:t>
            </a:r>
          </a:p>
          <a:p>
            <a:pPr algn="ctr"/>
            <a:endParaRPr lang="ru-RU" sz="1600" dirty="0" smtClean="0"/>
          </a:p>
          <a:p>
            <a:pPr algn="ctr"/>
            <a:endParaRPr lang="ru-RU" dirty="0"/>
          </a:p>
        </p:txBody>
      </p:sp>
      <p:sp>
        <p:nvSpPr>
          <p:cNvPr id="5" name="Нашивка 4"/>
          <p:cNvSpPr/>
          <p:nvPr/>
        </p:nvSpPr>
        <p:spPr>
          <a:xfrm>
            <a:off x="2500298" y="3214686"/>
            <a:ext cx="484632" cy="484632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8258" y="1480315"/>
            <a:ext cx="4125233" cy="1588645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ctr">
              <a:buNone/>
            </a:pPr>
            <a:r>
              <a:rPr lang="ru-RU" sz="14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Статья 291. УК РФ </a:t>
            </a:r>
          </a:p>
          <a:p>
            <a:pPr algn="ctr">
              <a:buNone/>
            </a:pPr>
            <a:r>
              <a:rPr lang="ru-RU" sz="1400" dirty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Предусматривает </a:t>
            </a:r>
            <a:r>
              <a:rPr lang="ru-RU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освобождение  </a:t>
            </a:r>
            <a:r>
              <a:rPr lang="ru-RU" sz="1400" dirty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от </a:t>
            </a:r>
            <a:r>
              <a:rPr lang="ru-RU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ответственности лица,  </a:t>
            </a:r>
            <a:r>
              <a:rPr lang="ru-RU" sz="1400" dirty="0" smtClean="0"/>
              <a:t>давшего взятку</a:t>
            </a:r>
            <a:r>
              <a:rPr lang="ru-RU" sz="1400" dirty="0" smtClean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 «</a:t>
            </a:r>
            <a:r>
              <a:rPr lang="ru-RU" sz="1400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если оно активно способствовало раскрытию и (или) расследованию преступления».</a:t>
            </a:r>
            <a:endParaRPr lang="ru-RU" sz="14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None/>
            </a:pPr>
            <a:endParaRPr lang="ru-RU" sz="1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68258" y="3212976"/>
            <a:ext cx="4136184" cy="1800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cs typeface="Times New Roman" pitchFamily="18" charset="0"/>
              </a:rPr>
              <a:t>Пункт 2 статьи 292. УК РФ</a:t>
            </a:r>
          </a:p>
          <a:p>
            <a:pPr algn="ctr"/>
            <a:r>
              <a:rPr lang="ru-RU" sz="1400" dirty="0" smtClean="0"/>
              <a:t>Предусматривает наказание штрафом за существенное </a:t>
            </a:r>
            <a:r>
              <a:rPr lang="ru-RU" sz="1400" dirty="0"/>
              <a:t>нарушение прав и законных интересов граждан или организаций либо охраняемых законом интересов общества или </a:t>
            </a:r>
            <a:r>
              <a:rPr lang="ru-RU" sz="1400" dirty="0" smtClean="0"/>
              <a:t>государства в </a:t>
            </a:r>
            <a:r>
              <a:rPr lang="ru-RU" sz="1400" dirty="0"/>
              <a:t>размере от ста тысяч </a:t>
            </a:r>
            <a:r>
              <a:rPr lang="ru-RU" sz="1400" dirty="0" smtClean="0"/>
              <a:t>до</a:t>
            </a:r>
          </a:p>
          <a:p>
            <a:pPr algn="ctr"/>
            <a:r>
              <a:rPr lang="ru-RU" sz="1400" dirty="0" smtClean="0"/>
              <a:t> </a:t>
            </a:r>
            <a:r>
              <a:rPr lang="ru-RU" sz="1400" dirty="0"/>
              <a:t>пятисот тысяч рублей или в размере заработной платы или иного </a:t>
            </a:r>
            <a:r>
              <a:rPr lang="ru-RU" sz="1400" dirty="0" smtClean="0"/>
              <a:t>дохода.</a:t>
            </a:r>
            <a:endParaRPr lang="ru-RU" sz="1400" dirty="0"/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endParaRPr lang="ru-RU" sz="14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10800000" flipH="1" flipV="1">
            <a:off x="368258" y="5142072"/>
            <a:ext cx="4136184" cy="13807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cs typeface="Times New Roman" pitchFamily="18" charset="0"/>
              </a:rPr>
              <a:t>Часть 5 статьи 291.1 УК РФ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 Установлена ответственность за обещание или предложение посредничества во взяточничестве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932040" y="1480315"/>
            <a:ext cx="3929090" cy="26597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4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cs typeface="Times New Roman" pitchFamily="18" charset="0"/>
              </a:rPr>
              <a:t>Статья 19.28 </a:t>
            </a:r>
            <a:r>
              <a:rPr lang="ru-RU" sz="1400" b="1" dirty="0" smtClean="0"/>
              <a:t>КоАП </a:t>
            </a:r>
            <a:r>
              <a:rPr lang="ru-RU" sz="1400" b="1" dirty="0"/>
              <a:t>РФ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cs typeface="Times New Roman" pitchFamily="18" charset="0"/>
              </a:rPr>
              <a:t>Устанавливает меры административной ответственности за незаконную передачу, предложение или обещание от имени или в интересах юридического лица лицу, выполняющему управленческие функции денег, ценных бумаг, иного имущества, оказание ему услуг имущественного характера, предоставление имущественных прав за совершение должностным лицом, действия (бездействия), связанного с занимаемым ими служебным положением.</a:t>
            </a:r>
          </a:p>
          <a:p>
            <a:pPr algn="ctr"/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4932040" y="4313981"/>
            <a:ext cx="3929090" cy="22088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b="1" dirty="0" smtClean="0">
                <a:solidFill>
                  <a:schemeClr val="tx1"/>
                </a:solidFill>
              </a:rPr>
              <a:t>Ответственность  за  получение, дачу взятки, посредничество   во  взяточничестве  наступает  независимо  от времени  получения  должностным лицом  взятки – до или после  совершения  им  действий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tx1"/>
                </a:solidFill>
              </a:rPr>
              <a:t>(бездействий)  по службе </a:t>
            </a:r>
          </a:p>
          <a:p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366936" y="312213"/>
            <a:ext cx="8481921" cy="93610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000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К сведению работников</a:t>
            </a:r>
            <a:endParaRPr lang="ru-RU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9202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640</Words>
  <Application>Microsoft Office PowerPoint</Application>
  <PresentationFormat>Экран (4:3)</PresentationFormat>
  <Paragraphs>73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  Государственное профессиональное образовательное учреждение «Коми республиканский агропромышленный техникум» </vt:lpstr>
      <vt:lpstr>  Международные документы и действующее законодательство Российской Федерации в области противодействия коррупции, криминализации обещания дачи взятки или получения взятки,  предложения дачи взятки или получения взятки </vt:lpstr>
      <vt:lpstr>Уголовный кодекс РФ </vt:lpstr>
      <vt:lpstr>Статья 290 УК РФ   ответственность за получение  взятки </vt:lpstr>
      <vt:lpstr>Статья 290 УК РФ   ответственность за получение  взятки </vt:lpstr>
      <vt:lpstr>Статья 290 УК РФ   ответственность за получение  взятки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Министерства труда и социальной защиты РФ от 4 марта 2013 г. “Обзор рекомендаций по осуществлению комплекса организационных, разъяснительных и иных мер по недопущению должностными лицами поведения, которое может восприниматься окружающими как обещание дачи взятки или предложение дачи взятки либо как согласие принять взятку или как просьба о даче взятки” </dc:title>
  <dc:creator>Зобнин</dc:creator>
  <cp:lastModifiedBy>Кабинет 10А</cp:lastModifiedBy>
  <cp:revision>70</cp:revision>
  <dcterms:created xsi:type="dcterms:W3CDTF">2013-11-08T15:42:15Z</dcterms:created>
  <dcterms:modified xsi:type="dcterms:W3CDTF">2014-12-11T05:17:16Z</dcterms:modified>
</cp:coreProperties>
</file>